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24"/>
  </p:notesMasterIdLst>
  <p:sldIdLst>
    <p:sldId id="256" r:id="rId2"/>
    <p:sldId id="257" r:id="rId3"/>
    <p:sldId id="262" r:id="rId4"/>
    <p:sldId id="276" r:id="rId5"/>
    <p:sldId id="263" r:id="rId6"/>
    <p:sldId id="264" r:id="rId7"/>
    <p:sldId id="265" r:id="rId8"/>
    <p:sldId id="266" r:id="rId9"/>
    <p:sldId id="258" r:id="rId10"/>
    <p:sldId id="260" r:id="rId11"/>
    <p:sldId id="271" r:id="rId12"/>
    <p:sldId id="272" r:id="rId13"/>
    <p:sldId id="278" r:id="rId14"/>
    <p:sldId id="273" r:id="rId15"/>
    <p:sldId id="280" r:id="rId16"/>
    <p:sldId id="281" r:id="rId17"/>
    <p:sldId id="282" r:id="rId18"/>
    <p:sldId id="279" r:id="rId19"/>
    <p:sldId id="259" r:id="rId20"/>
    <p:sldId id="269" r:id="rId21"/>
    <p:sldId id="27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8" autoAdjust="0"/>
    <p:restoredTop sz="92923" autoAdjust="0"/>
  </p:normalViewPr>
  <p:slideViewPr>
    <p:cSldViewPr snapToGrid="0">
      <p:cViewPr varScale="1">
        <p:scale>
          <a:sx n="71" d="100"/>
          <a:sy n="71" d="100"/>
        </p:scale>
        <p:origin x="9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E7A6D-95E6-4C93-A903-439F0B7AA667}" type="datetimeFigureOut">
              <a:rPr lang="es-PE" smtClean="0"/>
              <a:t>29/09/2020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AC626-7A68-4771-922F-FC1377F1C85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74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6359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De acuerdo a todo</a:t>
            </a:r>
            <a:r>
              <a:rPr lang="es-MX" baseline="0" dirty="0" smtClean="0"/>
              <a:t> lo estudiado tuve la hipótesis de que seria una mejora el reemplazar el salto de conexión entre unidades </a:t>
            </a:r>
            <a:r>
              <a:rPr lang="es-MX" baseline="0" dirty="0" err="1" smtClean="0"/>
              <a:t>hourglass</a:t>
            </a:r>
            <a:r>
              <a:rPr lang="es-MX" baseline="0" dirty="0" smtClean="0"/>
              <a:t> con un salto que viniera desde la inclusión de la imagen a la </a:t>
            </a:r>
            <a:r>
              <a:rPr lang="es-MX" baseline="0" dirty="0" err="1" smtClean="0"/>
              <a:t>hourglass</a:t>
            </a:r>
            <a:r>
              <a:rPr lang="es-MX" baseline="0" dirty="0" smtClean="0"/>
              <a:t> hacia cada red. Esto con el fin de preservar la información de la imagen original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452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82 es </a:t>
            </a:r>
            <a:r>
              <a:rPr lang="es-MX" dirty="0" err="1" smtClean="0"/>
              <a:t>aproximadamaente</a:t>
            </a:r>
            <a:r>
              <a:rPr lang="es-MX" dirty="0" smtClean="0"/>
              <a:t> la proporción</a:t>
            </a:r>
            <a:r>
              <a:rPr lang="es-MX" baseline="0" dirty="0" smtClean="0"/>
              <a:t> entre el número de pixeles ceros y el numero de pixeles no ceros en la imagen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49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8866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</a:t>
            </a:r>
            <a:r>
              <a:rPr lang="es-PE" baseline="0" dirty="0" smtClean="0"/>
              <a:t> es un </a:t>
            </a:r>
            <a:r>
              <a:rPr lang="es-PE" baseline="0" dirty="0" err="1" smtClean="0"/>
              <a:t>paper</a:t>
            </a:r>
            <a:r>
              <a:rPr lang="es-PE" baseline="0" dirty="0" smtClean="0"/>
              <a:t> sino un método clásico de detección de postura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487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Convolutional Pose Machines(2016):  </a:t>
            </a:r>
            <a:r>
              <a:rPr lang="es-419" b="0" noProof="0" dirty="0" smtClean="0"/>
              <a:t>primera</a:t>
            </a:r>
            <a:r>
              <a:rPr lang="en-US" b="0" baseline="0" dirty="0" smtClean="0"/>
              <a:t> </a:t>
            </a:r>
            <a:r>
              <a:rPr lang="es-419" b="0" baseline="0" noProof="0" dirty="0" smtClean="0"/>
              <a:t>etapa</a:t>
            </a:r>
            <a:r>
              <a:rPr lang="en-US" b="0" baseline="0" dirty="0" smtClean="0"/>
              <a:t>, </a:t>
            </a:r>
            <a:r>
              <a:rPr lang="es-419" b="0" baseline="0" noProof="0" dirty="0" smtClean="0"/>
              <a:t>computa</a:t>
            </a:r>
            <a:r>
              <a:rPr lang="en-US" b="0" baseline="0" dirty="0" smtClean="0"/>
              <a:t> </a:t>
            </a:r>
            <a:r>
              <a:rPr lang="es-MX" b="0" baseline="0" noProof="0" dirty="0" err="1" smtClean="0"/>
              <a:t>caracteristicas</a:t>
            </a:r>
            <a:r>
              <a:rPr lang="en-US" b="0" baseline="0" dirty="0" smtClean="0"/>
              <a:t> de la </a:t>
            </a:r>
            <a:r>
              <a:rPr lang="en-US" b="0" baseline="0" dirty="0" err="1" smtClean="0"/>
              <a:t>imagen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segunda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etapa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predice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los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mapas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calor</a:t>
            </a:r>
            <a:r>
              <a:rPr lang="en-US" b="0" baseline="0" dirty="0" smtClean="0"/>
              <a:t>, mas </a:t>
            </a:r>
            <a:r>
              <a:rPr lang="es-419" b="0" baseline="0" noProof="0" dirty="0" smtClean="0"/>
              <a:t>etapas</a:t>
            </a:r>
            <a:r>
              <a:rPr lang="en-US" b="0" baseline="0" dirty="0" smtClean="0"/>
              <a:t> solo son </a:t>
            </a:r>
            <a:r>
              <a:rPr lang="es-419" b="0" baseline="0" noProof="0" dirty="0" smtClean="0"/>
              <a:t>repeticiones</a:t>
            </a:r>
            <a:r>
              <a:rPr lang="en-US" b="0" baseline="0" dirty="0" smtClean="0"/>
              <a:t> de la </a:t>
            </a:r>
            <a:r>
              <a:rPr lang="en-US" b="0" baseline="0" dirty="0" err="1" smtClean="0"/>
              <a:t>segunda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etapa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refinan</a:t>
            </a:r>
            <a:r>
              <a:rPr lang="en-US" b="0" baseline="0" dirty="0" smtClean="0"/>
              <a:t> la </a:t>
            </a:r>
            <a:r>
              <a:rPr lang="es-MX" b="0" baseline="0" noProof="0" dirty="0" smtClean="0"/>
              <a:t>etapa</a:t>
            </a:r>
            <a:r>
              <a:rPr lang="en-US" b="0" baseline="0" dirty="0" smtClean="0"/>
              <a:t> 2.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end to end training neural network </a:t>
            </a:r>
            <a:r>
              <a:rPr lang="es-MX" sz="1200" b="0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where all parameters of the model are simultaneously trained for one loss function.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2566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76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759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9370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397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AC626-7A68-4771-922F-FC1377F1C85E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714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3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94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9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8212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2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44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70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08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5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1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62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2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1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9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4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19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/>
            </a:r>
            <a:br>
              <a:rPr lang="es-MX" dirty="0"/>
            </a:br>
            <a:r>
              <a:rPr lang="es-MX" dirty="0" smtClean="0"/>
              <a:t>Estimación </a:t>
            </a:r>
            <a:r>
              <a:rPr lang="es-MX" dirty="0"/>
              <a:t>de la postura de una</a:t>
            </a:r>
            <a:br>
              <a:rPr lang="es-MX" dirty="0"/>
            </a:br>
            <a:r>
              <a:rPr lang="es-PE" dirty="0"/>
              <a:t>persona Con Redes Neuronales</a:t>
            </a:r>
            <a:br>
              <a:rPr lang="es-PE" dirty="0"/>
            </a:br>
            <a:r>
              <a:rPr lang="es-PE" dirty="0"/>
              <a:t>Convolucionales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Alumno: Carlos Alberto Espinoza Mansilla</a:t>
            </a:r>
          </a:p>
          <a:p>
            <a:r>
              <a:rPr lang="es-PE" dirty="0" smtClean="0"/>
              <a:t>Asesor: Yuri </a:t>
            </a:r>
            <a:r>
              <a:rPr lang="es-PE" dirty="0" err="1" smtClean="0"/>
              <a:t>nuñez</a:t>
            </a:r>
            <a:r>
              <a:rPr lang="es-PE" dirty="0" smtClean="0"/>
              <a:t> </a:t>
            </a:r>
            <a:r>
              <a:rPr lang="es-PE" dirty="0" err="1" smtClean="0"/>
              <a:t>medrano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946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Arquitectura de redes </a:t>
            </a:r>
            <a:r>
              <a:rPr lang="es-PE" dirty="0" err="1"/>
              <a:t>hourglass</a:t>
            </a:r>
            <a:r>
              <a:rPr lang="es-PE" dirty="0"/>
              <a:t> apiladas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5999617" cy="3541714"/>
          </a:xfrm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Divide la tarea de </a:t>
            </a:r>
            <a:r>
              <a:rPr lang="es-PE" dirty="0" smtClean="0"/>
              <a:t>localizar </a:t>
            </a:r>
            <a:r>
              <a:rPr lang="es-PE" dirty="0" smtClean="0"/>
              <a:t>en clasificar cada articulación por </a:t>
            </a:r>
            <a:r>
              <a:rPr lang="es-PE" dirty="0" smtClean="0"/>
              <a:t>mapa </a:t>
            </a:r>
            <a:r>
              <a:rPr lang="es-PE" dirty="0" smtClean="0"/>
              <a:t>de calor.	</a:t>
            </a:r>
          </a:p>
          <a:p>
            <a:r>
              <a:rPr lang="es-PE" dirty="0" smtClean="0"/>
              <a:t>Arquitectura </a:t>
            </a:r>
            <a:r>
              <a:rPr lang="es-PE" dirty="0"/>
              <a:t>enfocada a detectar y clasificar cada </a:t>
            </a:r>
            <a:r>
              <a:rPr lang="es-PE" dirty="0" smtClean="0"/>
              <a:t>pixel de la imagen de entrada como la probabilidad de que en dicho pixel este la articulación correspondiente al mapa de calor. </a:t>
            </a:r>
            <a:endParaRPr lang="es-PE" dirty="0" smtClean="0"/>
          </a:p>
          <a:p>
            <a:r>
              <a:rPr lang="es-PE" dirty="0" smtClean="0"/>
              <a:t>Necesita un post-procesado para transformar los mapas de calor a coordenadas de localización.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4" t="2199" r="6043" b="38663"/>
          <a:stretch/>
        </p:blipFill>
        <p:spPr>
          <a:xfrm>
            <a:off x="7103226" y="4020344"/>
            <a:ext cx="1502743" cy="1519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9689" t="63051" r="68048" b="15150"/>
          <a:stretch/>
        </p:blipFill>
        <p:spPr>
          <a:xfrm>
            <a:off x="7141029" y="2305581"/>
            <a:ext cx="1427136" cy="1427136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0062004" y="2310317"/>
            <a:ext cx="1301750" cy="1422400"/>
            <a:chOff x="6781800" y="3390900"/>
            <a:chExt cx="1301750" cy="1422400"/>
          </a:xfrm>
        </p:grpSpPr>
        <p:sp>
          <p:nvSpPr>
            <p:cNvPr id="12" name="Rectángulo 11"/>
            <p:cNvSpPr/>
            <p:nvPr/>
          </p:nvSpPr>
          <p:spPr>
            <a:xfrm>
              <a:off x="6781800" y="3390900"/>
              <a:ext cx="1301750" cy="142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6806130" y="3420106"/>
              <a:ext cx="1254806" cy="1369188"/>
              <a:chOff x="7779996" y="2510405"/>
              <a:chExt cx="974998" cy="1063873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" t="2746" r="88276" b="74857"/>
              <a:stretch/>
            </p:blipFill>
            <p:spPr>
              <a:xfrm>
                <a:off x="7779996" y="2510405"/>
                <a:ext cx="803276" cy="81597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" t="2746" r="88276" b="74857"/>
              <a:stretch/>
            </p:blipFill>
            <p:spPr>
              <a:xfrm>
                <a:off x="7838734" y="2594225"/>
                <a:ext cx="803276" cy="815974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" t="2746" r="88276" b="74857"/>
              <a:stretch/>
            </p:blipFill>
            <p:spPr>
              <a:xfrm>
                <a:off x="7895226" y="2678045"/>
                <a:ext cx="803276" cy="815974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" t="2746" r="88276" b="74857"/>
              <a:stretch/>
            </p:blipFill>
            <p:spPr>
              <a:xfrm>
                <a:off x="7951718" y="2758304"/>
                <a:ext cx="803276" cy="815974"/>
              </a:xfrm>
              <a:prstGeom prst="rect">
                <a:avLst/>
              </a:prstGeom>
            </p:spPr>
          </p:pic>
        </p:grpSp>
      </p:grpSp>
      <p:sp>
        <p:nvSpPr>
          <p:cNvPr id="14" name="Flecha derecha 13"/>
          <p:cNvSpPr/>
          <p:nvPr/>
        </p:nvSpPr>
        <p:spPr>
          <a:xfrm>
            <a:off x="8627418" y="2568187"/>
            <a:ext cx="1370771" cy="929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750" dirty="0" smtClean="0"/>
              <a:t>Predicción:</a:t>
            </a:r>
            <a:endParaRPr lang="es-PE" sz="1750" dirty="0"/>
          </a:p>
        </p:txBody>
      </p:sp>
      <p:sp>
        <p:nvSpPr>
          <p:cNvPr id="16" name="Flecha izquierda 15"/>
          <p:cNvSpPr/>
          <p:nvPr/>
        </p:nvSpPr>
        <p:spPr>
          <a:xfrm rot="19823331">
            <a:off x="8540028" y="3872952"/>
            <a:ext cx="1607152" cy="7787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/>
              <a:t>Post-Procesado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45934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Desarrollo de la investigación, </a:t>
            </a:r>
            <a:br>
              <a:rPr lang="es-MX" dirty="0" smtClean="0"/>
            </a:br>
            <a:r>
              <a:rPr lang="es-MX" dirty="0" smtClean="0"/>
              <a:t>BASE DE DATOS: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22513"/>
          </a:xfrm>
        </p:spPr>
        <p:txBody>
          <a:bodyPr>
            <a:normAutofit fontScale="92500" lnSpcReduction="20000"/>
          </a:bodyPr>
          <a:lstStyle/>
          <a:p>
            <a:r>
              <a:rPr lang="es-MX" dirty="0" smtClean="0"/>
              <a:t>Para el desarrollo del trabajo se </a:t>
            </a:r>
            <a:r>
              <a:rPr lang="es-MX" dirty="0" smtClean="0"/>
              <a:t>utilizó el </a:t>
            </a:r>
            <a:r>
              <a:rPr lang="es-MX" dirty="0" smtClean="0"/>
              <a:t>MPII </a:t>
            </a:r>
            <a:r>
              <a:rPr lang="es-MX" dirty="0"/>
              <a:t>Human Pose </a:t>
            </a:r>
            <a:r>
              <a:rPr lang="es-MX" dirty="0" err="1"/>
              <a:t>Dataset</a:t>
            </a:r>
            <a:r>
              <a:rPr lang="es-MX" dirty="0"/>
              <a:t> </a:t>
            </a:r>
            <a:r>
              <a:rPr lang="es-MX" dirty="0" smtClean="0"/>
              <a:t>que contiene </a:t>
            </a:r>
            <a:r>
              <a:rPr lang="es-MX" dirty="0"/>
              <a:t>un conjunto de datos que incluye alrededor de 25 mil </a:t>
            </a:r>
            <a:r>
              <a:rPr lang="es-MX" dirty="0" smtClean="0"/>
              <a:t>imágenes que </a:t>
            </a:r>
            <a:r>
              <a:rPr lang="es-MX" dirty="0"/>
              <a:t>contienen más de 40 mil personas con articulaciones corporales anotadas. </a:t>
            </a:r>
            <a:endParaRPr lang="es-MX" dirty="0" smtClean="0"/>
          </a:p>
          <a:p>
            <a:r>
              <a:rPr lang="es-MX" dirty="0" smtClean="0"/>
              <a:t>Proveen </a:t>
            </a:r>
            <a:r>
              <a:rPr lang="es-MX" dirty="0"/>
              <a:t>una amplia cantidad de anotaciones útiles sobre </a:t>
            </a:r>
            <a:r>
              <a:rPr lang="es-MX" dirty="0" smtClean="0"/>
              <a:t>sus imágenes </a:t>
            </a:r>
            <a:r>
              <a:rPr lang="es-MX" dirty="0"/>
              <a:t>como escala del cuerpo (alrededor de 200px), coordenadas de articulaciones </a:t>
            </a:r>
            <a:r>
              <a:rPr lang="es-MX" dirty="0" smtClean="0"/>
              <a:t>ordenadas por </a:t>
            </a:r>
            <a:r>
              <a:rPr lang="es-MX" dirty="0"/>
              <a:t>id y separadas por persona, un indicador para ver si las articulaciones son visibles</a:t>
            </a:r>
            <a:r>
              <a:rPr lang="es-MX" dirty="0" smtClean="0"/>
              <a:t>, etc</a:t>
            </a:r>
            <a:r>
              <a:rPr lang="es-MX" dirty="0"/>
              <a:t>.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819577" y="5753177"/>
            <a:ext cx="4095751" cy="866776"/>
            <a:chOff x="7172377" y="5357813"/>
            <a:chExt cx="4095751" cy="866776"/>
          </a:xfrm>
        </p:grpSpPr>
        <p:sp>
          <p:nvSpPr>
            <p:cNvPr id="4" name="Rectángulo 3"/>
            <p:cNvSpPr/>
            <p:nvPr/>
          </p:nvSpPr>
          <p:spPr>
            <a:xfrm>
              <a:off x="7172377" y="5357813"/>
              <a:ext cx="4095751" cy="8667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http://human-pose.mpi-inf.mpg.de/images/logo_mpi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377" y="5357813"/>
              <a:ext cx="4095750" cy="866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://human-pose.mpi-inf.mpg.de/images/random_activiti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t="24978" r="61059" b="56736"/>
          <a:stretch/>
        </p:blipFill>
        <p:spPr bwMode="auto">
          <a:xfrm>
            <a:off x="1141412" y="4724399"/>
            <a:ext cx="10209007" cy="10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66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 smtClean="0"/>
              <a:t>Preprocesado: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Una vez se extrajo la información de la base de datos, se escogió entre la base de datos aquellas imágenes que en sus </a:t>
            </a:r>
            <a:r>
              <a:rPr lang="es-MX" dirty="0" smtClean="0"/>
              <a:t>etiquetas </a:t>
            </a:r>
            <a:r>
              <a:rPr lang="es-MX" dirty="0" smtClean="0"/>
              <a:t>solo contenían la información de una sola </a:t>
            </a:r>
            <a:r>
              <a:rPr lang="es-MX" dirty="0" smtClean="0"/>
              <a:t>persona</a:t>
            </a:r>
            <a:r>
              <a:rPr lang="es-MX" dirty="0"/>
              <a:t>.</a:t>
            </a:r>
            <a:endParaRPr lang="es-MX" dirty="0" smtClean="0"/>
          </a:p>
          <a:p>
            <a:r>
              <a:rPr lang="es-MX" dirty="0" smtClean="0"/>
              <a:t>Con dicha </a:t>
            </a:r>
            <a:r>
              <a:rPr lang="es-MX" dirty="0" smtClean="0"/>
              <a:t>información </a:t>
            </a:r>
            <a:r>
              <a:rPr lang="es-MX" dirty="0" smtClean="0"/>
              <a:t>se crearon los datos </a:t>
            </a:r>
            <a:r>
              <a:rPr lang="es-MX" dirty="0" smtClean="0"/>
              <a:t>de entrenamiento, los mapas de </a:t>
            </a:r>
            <a:r>
              <a:rPr lang="es-MX" dirty="0" smtClean="0"/>
              <a:t>calor, </a:t>
            </a:r>
            <a:r>
              <a:rPr lang="es-MX" dirty="0" smtClean="0"/>
              <a:t>utilizando una </a:t>
            </a:r>
            <a:r>
              <a:rPr lang="es-MX" dirty="0" smtClean="0"/>
              <a:t>función gaussiana de distribución normal. 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7986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/>
              <a:t>Preprocesado</a:t>
            </a:r>
            <a:r>
              <a:rPr lang="es-MX" dirty="0" smtClean="0"/>
              <a:t>: función </a:t>
            </a:r>
            <a:r>
              <a:rPr lang="es-MX" dirty="0"/>
              <a:t>gaussiana de distribución normal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10364848" cy="2442093"/>
          </a:xfrm>
        </p:spPr>
        <p:txBody>
          <a:bodyPr>
            <a:normAutofit/>
          </a:bodyPr>
          <a:lstStyle/>
          <a:p>
            <a:r>
              <a:rPr lang="es-MX" sz="2200" dirty="0" smtClean="0"/>
              <a:t>Es una función de distribución </a:t>
            </a:r>
            <a:r>
              <a:rPr lang="es-MX" sz="2200" dirty="0"/>
              <a:t>de probabilidad de variable </a:t>
            </a:r>
            <a:r>
              <a:rPr lang="es-MX" sz="2200" dirty="0" smtClean="0"/>
              <a:t>continua simétrica alrededor de su media.</a:t>
            </a:r>
            <a:endParaRPr lang="es-MX" sz="2200" dirty="0"/>
          </a:p>
        </p:txBody>
      </p:sp>
      <p:grpSp>
        <p:nvGrpSpPr>
          <p:cNvPr id="14" name="Grupo 13"/>
          <p:cNvGrpSpPr/>
          <p:nvPr/>
        </p:nvGrpSpPr>
        <p:grpSpPr>
          <a:xfrm>
            <a:off x="1535814" y="3470533"/>
            <a:ext cx="9970447" cy="3044414"/>
            <a:chOff x="1542321" y="3393172"/>
            <a:chExt cx="9970447" cy="304441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11190" t="35714" r="62540" b="52293"/>
            <a:stretch/>
          </p:blipFill>
          <p:spPr>
            <a:xfrm>
              <a:off x="3991121" y="4373121"/>
              <a:ext cx="3589371" cy="921742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/>
            <a:srcRect l="6137" t="37791" r="77451" b="32613"/>
            <a:stretch/>
          </p:blipFill>
          <p:spPr>
            <a:xfrm>
              <a:off x="8511384" y="3393172"/>
              <a:ext cx="3001384" cy="304441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ángulo 5"/>
                <p:cNvSpPr/>
                <p:nvPr/>
              </p:nvSpPr>
              <p:spPr>
                <a:xfrm>
                  <a:off x="1542321" y="4679033"/>
                  <a:ext cx="1549236" cy="33093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MX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s-MX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Rectángulo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321" y="4679033"/>
                  <a:ext cx="1549236" cy="330939"/>
                </a:xfrm>
                <a:prstGeom prst="rect">
                  <a:avLst/>
                </a:prstGeom>
                <a:blipFill>
                  <a:blip r:embed="rId5"/>
                  <a:stretch>
                    <a:fillRect b="-172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lecha derecha 10"/>
            <p:cNvSpPr/>
            <p:nvPr/>
          </p:nvSpPr>
          <p:spPr>
            <a:xfrm>
              <a:off x="3209139" y="4634295"/>
              <a:ext cx="725214" cy="4169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Flecha derecha 11"/>
            <p:cNvSpPr/>
            <p:nvPr/>
          </p:nvSpPr>
          <p:spPr>
            <a:xfrm>
              <a:off x="7682251" y="4625516"/>
              <a:ext cx="725214" cy="4169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5" name="Marcador de contenido 2"/>
          <p:cNvSpPr txBox="1">
            <a:spLocks/>
          </p:cNvSpPr>
          <p:nvPr/>
        </p:nvSpPr>
        <p:spPr>
          <a:xfrm>
            <a:off x="1141413" y="3054893"/>
            <a:ext cx="7259546" cy="2442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200" dirty="0" smtClean="0"/>
              <a:t>Se considero una media μ=0, una desviación estándar σ=1 y un x igual a la distancia de un pixel p al punto donde se encuentra una articulación A.</a:t>
            </a: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392835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 smtClean="0"/>
              <a:t>desglosando LA ARQUITECTURA: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Redes Residuales: Permiten </a:t>
            </a:r>
            <a:r>
              <a:rPr lang="es-MX" dirty="0"/>
              <a:t>evitar el problema de desvanecimiento del gradiente, el cual causa que los pesos de redes muy profundas no cambien su valor </a:t>
            </a:r>
            <a:r>
              <a:rPr lang="es-MX" dirty="0" smtClean="0"/>
              <a:t>eficazmente, además también permite saltar conexiones dentro de la red para transmitir información entre dos capas que no están directamente conectadas. </a:t>
            </a: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712" y="4172904"/>
            <a:ext cx="3485397" cy="19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/>
              <a:t>desglosando LA ARQUITECTURA: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138365"/>
          </a:xfrm>
        </p:spPr>
        <p:txBody>
          <a:bodyPr>
            <a:normAutofit fontScale="92500" lnSpcReduction="10000"/>
          </a:bodyPr>
          <a:lstStyle/>
          <a:p>
            <a:r>
              <a:rPr lang="es-MX" dirty="0" smtClean="0"/>
              <a:t>Convolución-</a:t>
            </a:r>
            <a:r>
              <a:rPr lang="es-MX" dirty="0" err="1" smtClean="0"/>
              <a:t>Deconvolución</a:t>
            </a:r>
            <a:r>
              <a:rPr lang="es-MX" dirty="0" smtClean="0"/>
              <a:t>: Permite a una red neuronal descifrar las características de su vector de entrada, a través de múltiples resoluciones descendentes.</a:t>
            </a:r>
          </a:p>
          <a:p>
            <a:r>
              <a:rPr lang="es-MX" dirty="0" smtClean="0"/>
              <a:t>Luego a partir de dichas características crear la predicción subiendo escalones de resolución, a través de un cuello de botella y recibiendo información de las capas anteriores del mismo nivel de resolución a través de saltos de conexión.</a:t>
            </a:r>
            <a:endParaRPr lang="es-MX" dirty="0"/>
          </a:p>
        </p:txBody>
      </p:sp>
      <p:grpSp>
        <p:nvGrpSpPr>
          <p:cNvPr id="61" name="Grupo 60"/>
          <p:cNvGrpSpPr/>
          <p:nvPr/>
        </p:nvGrpSpPr>
        <p:grpSpPr>
          <a:xfrm>
            <a:off x="4894940" y="4395249"/>
            <a:ext cx="2398941" cy="1770601"/>
            <a:chOff x="4894940" y="4395249"/>
            <a:chExt cx="2398941" cy="1770601"/>
          </a:xfrm>
        </p:grpSpPr>
        <p:sp>
          <p:nvSpPr>
            <p:cNvPr id="4" name="Rectángulo 3"/>
            <p:cNvSpPr/>
            <p:nvPr/>
          </p:nvSpPr>
          <p:spPr>
            <a:xfrm>
              <a:off x="4894940" y="4692650"/>
              <a:ext cx="247361" cy="1473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328991" y="5057776"/>
              <a:ext cx="242694" cy="74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749923" y="5276847"/>
              <a:ext cx="186715" cy="304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617137" y="5057776"/>
              <a:ext cx="242694" cy="742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6268066" y="5276847"/>
              <a:ext cx="186715" cy="304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7046520" y="4692650"/>
              <a:ext cx="247361" cy="1473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1" name="Grupo 40"/>
            <p:cNvGrpSpPr/>
            <p:nvPr/>
          </p:nvGrpSpPr>
          <p:grpSpPr>
            <a:xfrm>
              <a:off x="5441950" y="4860127"/>
              <a:ext cx="1098550" cy="569119"/>
              <a:chOff x="4044949" y="5183558"/>
              <a:chExt cx="869951" cy="680046"/>
            </a:xfrm>
          </p:grpSpPr>
          <p:cxnSp>
            <p:nvCxnSpPr>
              <p:cNvPr id="29" name="Conector recto 28"/>
              <p:cNvCxnSpPr>
                <a:endCxn id="5" idx="0"/>
              </p:cNvCxnSpPr>
              <p:nvPr/>
            </p:nvCxnSpPr>
            <p:spPr>
              <a:xfrm>
                <a:off x="4044949" y="5183558"/>
                <a:ext cx="1" cy="236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/>
              <p:nvPr/>
            </p:nvCxnSpPr>
            <p:spPr>
              <a:xfrm>
                <a:off x="4044949" y="5188320"/>
                <a:ext cx="869946" cy="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/>
              <p:cNvCxnSpPr/>
              <p:nvPr/>
            </p:nvCxnSpPr>
            <p:spPr>
              <a:xfrm flipH="1">
                <a:off x="4914895" y="5183559"/>
                <a:ext cx="5" cy="680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upo 41"/>
            <p:cNvGrpSpPr/>
            <p:nvPr/>
          </p:nvGrpSpPr>
          <p:grpSpPr>
            <a:xfrm>
              <a:off x="5819045" y="5057781"/>
              <a:ext cx="356495" cy="371474"/>
              <a:chOff x="4044949" y="5183558"/>
              <a:chExt cx="869954" cy="400459"/>
            </a:xfrm>
          </p:grpSpPr>
          <p:cxnSp>
            <p:nvCxnSpPr>
              <p:cNvPr id="43" name="Conector recto 42"/>
              <p:cNvCxnSpPr/>
              <p:nvPr/>
            </p:nvCxnSpPr>
            <p:spPr>
              <a:xfrm>
                <a:off x="4044949" y="5183558"/>
                <a:ext cx="1" cy="236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>
                <a:off x="4044949" y="5188320"/>
                <a:ext cx="869946" cy="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de flecha 44"/>
              <p:cNvCxnSpPr/>
              <p:nvPr/>
            </p:nvCxnSpPr>
            <p:spPr>
              <a:xfrm flipH="1">
                <a:off x="4914896" y="5183559"/>
                <a:ext cx="7" cy="4004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upo 45"/>
            <p:cNvGrpSpPr/>
            <p:nvPr/>
          </p:nvGrpSpPr>
          <p:grpSpPr>
            <a:xfrm>
              <a:off x="5016285" y="4540251"/>
              <a:ext cx="1943316" cy="888995"/>
              <a:chOff x="4044949" y="5183558"/>
              <a:chExt cx="869951" cy="1270710"/>
            </a:xfrm>
          </p:grpSpPr>
          <p:cxnSp>
            <p:nvCxnSpPr>
              <p:cNvPr id="47" name="Conector recto 46"/>
              <p:cNvCxnSpPr/>
              <p:nvPr/>
            </p:nvCxnSpPr>
            <p:spPr>
              <a:xfrm>
                <a:off x="4044949" y="5183558"/>
                <a:ext cx="1" cy="2361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47"/>
              <p:cNvCxnSpPr/>
              <p:nvPr/>
            </p:nvCxnSpPr>
            <p:spPr>
              <a:xfrm>
                <a:off x="4044949" y="5188320"/>
                <a:ext cx="869946" cy="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de flecha 48"/>
              <p:cNvCxnSpPr/>
              <p:nvPr/>
            </p:nvCxnSpPr>
            <p:spPr>
              <a:xfrm flipH="1">
                <a:off x="4914895" y="5183559"/>
                <a:ext cx="5" cy="1270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ector recto 51"/>
            <p:cNvCxnSpPr>
              <a:stCxn id="4" idx="3"/>
              <a:endCxn id="11" idx="1"/>
            </p:cNvCxnSpPr>
            <p:nvPr/>
          </p:nvCxnSpPr>
          <p:spPr>
            <a:xfrm>
              <a:off x="5142301" y="5429250"/>
              <a:ext cx="19042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ángulo 56"/>
            <p:cNvSpPr/>
            <p:nvPr/>
          </p:nvSpPr>
          <p:spPr>
            <a:xfrm>
              <a:off x="5890477" y="4994276"/>
              <a:ext cx="197590" cy="1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5766984" y="4779629"/>
              <a:ext cx="441905" cy="163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5717117" y="4395249"/>
              <a:ext cx="535067" cy="289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647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/>
              <a:t>desglosando LA ARQUITECTURA</a:t>
            </a:r>
            <a:r>
              <a:rPr lang="es-MX" dirty="0" smtClean="0"/>
              <a:t>: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Unidades </a:t>
            </a:r>
            <a:r>
              <a:rPr lang="es-MX" dirty="0" err="1"/>
              <a:t>Hourglass</a:t>
            </a:r>
            <a:r>
              <a:rPr lang="es-MX" dirty="0"/>
              <a:t> </a:t>
            </a:r>
            <a:r>
              <a:rPr lang="es-MX" dirty="0" smtClean="0"/>
              <a:t>apiladas:</a:t>
            </a:r>
            <a:r>
              <a:rPr lang="es-MX" dirty="0"/>
              <a:t> Para la arquitectura tendremos una serie de unidades </a:t>
            </a:r>
            <a:r>
              <a:rPr lang="es-MX" dirty="0" err="1"/>
              <a:t>hourglass</a:t>
            </a:r>
            <a:r>
              <a:rPr lang="es-MX" dirty="0"/>
              <a:t> conectadas una tras otra, con fin de ir refinando la </a:t>
            </a:r>
            <a:r>
              <a:rPr lang="es-MX" dirty="0" smtClean="0"/>
              <a:t>predicción</a:t>
            </a:r>
            <a:r>
              <a:rPr lang="es-MX" dirty="0"/>
              <a:t>.</a:t>
            </a:r>
            <a:endParaRPr lang="es-MX" dirty="0" smtClean="0"/>
          </a:p>
          <a:p>
            <a:r>
              <a:rPr lang="es-MX" dirty="0" smtClean="0"/>
              <a:t>Supervisión intermedia: El resultado de cada </a:t>
            </a:r>
            <a:r>
              <a:rPr lang="es-MX" dirty="0" err="1" smtClean="0"/>
              <a:t>hourglass</a:t>
            </a:r>
            <a:r>
              <a:rPr lang="es-MX" dirty="0" smtClean="0"/>
              <a:t> se compara con los datos reales, se estima su error y se devuelve la predicción a la siguiente unidad.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221" t="65125" r="66720" b="24243"/>
          <a:stretch/>
        </p:blipFill>
        <p:spPr>
          <a:xfrm>
            <a:off x="3822093" y="5113711"/>
            <a:ext cx="4544636" cy="13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 smtClean="0"/>
              <a:t>Cambio a </a:t>
            </a:r>
            <a:r>
              <a:rPr lang="es-MX" dirty="0"/>
              <a:t>LA ARQUITECTURA:</a:t>
            </a:r>
          </a:p>
        </p:txBody>
      </p:sp>
      <p:pic>
        <p:nvPicPr>
          <p:cNvPr id="4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7" y="2605050"/>
            <a:ext cx="8591777" cy="1770427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14" y="4883439"/>
            <a:ext cx="8593200" cy="17712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98286" y="2605050"/>
            <a:ext cx="182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Arquitectura Original:</a:t>
            </a:r>
            <a:endParaRPr lang="es-MX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8286" y="4883439"/>
            <a:ext cx="182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Arquitectura Modificada: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0199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Desarrollo de la investigación, </a:t>
            </a:r>
            <a:br>
              <a:rPr lang="es-MX" dirty="0"/>
            </a:br>
            <a:r>
              <a:rPr lang="es-MX" dirty="0" smtClean="0"/>
              <a:t>Función de pérdida: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2200" dirty="0" smtClean="0"/>
              <a:t>Para este trabajo se opto por utilizar la arquitectura </a:t>
            </a:r>
            <a:r>
              <a:rPr lang="es-MX" sz="2200" dirty="0" err="1" smtClean="0"/>
              <a:t>hourglass</a:t>
            </a:r>
            <a:r>
              <a:rPr lang="es-MX" sz="2200" dirty="0" smtClean="0"/>
              <a:t>, sobre imágenes de resolución 256x256, se entreno la red bajo una función de perdida Error cuadrático </a:t>
            </a:r>
            <a:r>
              <a:rPr lang="es-MX" sz="2200" dirty="0" smtClean="0"/>
              <a:t>medio(MSE por sus siglas en ingles Mean </a:t>
            </a:r>
            <a:r>
              <a:rPr lang="es-MX" sz="2200" dirty="0" err="1" smtClean="0"/>
              <a:t>Squared</a:t>
            </a:r>
            <a:r>
              <a:rPr lang="es-MX" sz="2200" dirty="0" smtClean="0"/>
              <a:t> Error) </a:t>
            </a:r>
            <a:r>
              <a:rPr lang="es-MX" sz="2200" dirty="0" smtClean="0"/>
              <a:t>que se calcula como: </a:t>
            </a:r>
          </a:p>
          <a:p>
            <a:endParaRPr lang="es-MX" sz="2200" dirty="0"/>
          </a:p>
          <a:p>
            <a:endParaRPr lang="es-MX" sz="2200" dirty="0" smtClean="0"/>
          </a:p>
          <a:p>
            <a:r>
              <a:rPr lang="es-MX" sz="2200" dirty="0" smtClean="0"/>
              <a:t>A </a:t>
            </a:r>
            <a:r>
              <a:rPr lang="es-MX" sz="2200" dirty="0" smtClean="0"/>
              <a:t>la </a:t>
            </a:r>
            <a:r>
              <a:rPr lang="es-MX" sz="2200" dirty="0" smtClean="0"/>
              <a:t>función de perdida se le agrego un peso </a:t>
            </a:r>
            <a:r>
              <a:rPr lang="es-MX" sz="2200" dirty="0" smtClean="0"/>
              <a:t>luego de la diferencia cuadrada que magnifique el error correspondiente </a:t>
            </a:r>
            <a:r>
              <a:rPr lang="es-MX" sz="2200" dirty="0" smtClean="0"/>
              <a:t>a los pixeles de los mapas de calor que son diferentes de cero, </a:t>
            </a:r>
            <a:r>
              <a:rPr lang="es-MX" sz="2200" dirty="0" smtClean="0"/>
              <a:t>esto hará a </a:t>
            </a:r>
            <a:r>
              <a:rPr lang="es-MX" sz="2200" dirty="0" smtClean="0"/>
              <a:t>la red </a:t>
            </a:r>
            <a:r>
              <a:rPr lang="es-MX" sz="2200" dirty="0" smtClean="0"/>
              <a:t>prestar </a:t>
            </a:r>
            <a:r>
              <a:rPr lang="es-MX" sz="2200" dirty="0" smtClean="0"/>
              <a:t>mas atención a los pixeles que representan la probabilidad de encontrar una </a:t>
            </a:r>
            <a:r>
              <a:rPr lang="es-MX" sz="2200" dirty="0" smtClean="0"/>
              <a:t>articulación.</a:t>
            </a:r>
            <a:endParaRPr lang="es-MX" sz="2200" dirty="0" smtClean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932" t="31362" r="71100" b="62504"/>
          <a:stretch/>
        </p:blipFill>
        <p:spPr>
          <a:xfrm>
            <a:off x="3919807" y="3439773"/>
            <a:ext cx="4349208" cy="715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/>
              <p:cNvSpPr txBox="1"/>
              <p:nvPr/>
            </p:nvSpPr>
            <p:spPr>
              <a:xfrm>
                <a:off x="7370761" y="5979886"/>
                <a:ext cx="3016469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 smtClean="0"/>
                  <a:t>Donde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𝑣𝑒𝑟𝑑𝑎𝑑𝑒𝑟𝑜</m:t>
                        </m:r>
                      </m:sub>
                    </m:sSub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761" y="5979886"/>
                <a:ext cx="3016469" cy="396006"/>
              </a:xfrm>
              <a:prstGeom prst="rect">
                <a:avLst/>
              </a:prstGeom>
              <a:blipFill>
                <a:blip r:embed="rId4"/>
                <a:stretch>
                  <a:fillRect l="-1616" t="-7692" b="-184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46042" t="59074" r="36979" b="29630"/>
          <a:stretch/>
        </p:blipFill>
        <p:spPr>
          <a:xfrm>
            <a:off x="4818061" y="5668278"/>
            <a:ext cx="2552700" cy="9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Resultados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1" y="2031578"/>
            <a:ext cx="9905999" cy="1988684"/>
          </a:xfrm>
        </p:spPr>
        <p:txBody>
          <a:bodyPr>
            <a:normAutofit fontScale="77500" lnSpcReduction="20000"/>
          </a:bodyPr>
          <a:lstStyle/>
          <a:p>
            <a:r>
              <a:rPr lang="es-PE" dirty="0" smtClean="0"/>
              <a:t>La red se entreno con 11400 imágenes usando el 80% para entrenamiento y 20% para validación, la red se entreno en una gráfica RTX 2070 8GB y con una RAM de 16GB, durante 8 horas, en 75 repeticiones.</a:t>
            </a:r>
          </a:p>
          <a:p>
            <a:r>
              <a:rPr lang="es-PE" dirty="0" smtClean="0"/>
              <a:t>Se midieron los resultados en base al </a:t>
            </a:r>
            <a:r>
              <a:rPr lang="es-PE" dirty="0" smtClean="0"/>
              <a:t>PCKh@0.5 </a:t>
            </a:r>
            <a:r>
              <a:rPr lang="es-PE" dirty="0" smtClean="0"/>
              <a:t>el</a:t>
            </a:r>
            <a:r>
              <a:rPr lang="es-PE" dirty="0" smtClean="0"/>
              <a:t> </a:t>
            </a:r>
            <a:r>
              <a:rPr lang="es-PE" dirty="0" smtClean="0"/>
              <a:t>cual </a:t>
            </a:r>
            <a:r>
              <a:rPr lang="es-PE" dirty="0" smtClean="0"/>
              <a:t>considera una predicción como detectada siempre que la distancia entre la ubicación real </a:t>
            </a:r>
            <a:r>
              <a:rPr lang="es-PE" dirty="0" smtClean="0"/>
              <a:t>y la predicha sea menos del 50% de la distancia cuello-cabeza.</a:t>
            </a:r>
            <a:endParaRPr lang="es-PE" dirty="0" smtClean="0"/>
          </a:p>
        </p:txBody>
      </p:sp>
      <p:grpSp>
        <p:nvGrpSpPr>
          <p:cNvPr id="9" name="Grupo 8"/>
          <p:cNvGrpSpPr/>
          <p:nvPr/>
        </p:nvGrpSpPr>
        <p:grpSpPr>
          <a:xfrm>
            <a:off x="1141411" y="4021859"/>
            <a:ext cx="10333186" cy="1607197"/>
            <a:chOff x="927818" y="5250803"/>
            <a:chExt cx="10333186" cy="1607197"/>
          </a:xfrm>
        </p:grpSpPr>
        <p:pic>
          <p:nvPicPr>
            <p:cNvPr id="5" name="Imagen 4"/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804" y="5252400"/>
              <a:ext cx="3445200" cy="1605600"/>
            </a:xfrm>
            <a:prstGeom prst="rect">
              <a:avLst/>
            </a:prstGeom>
          </p:spPr>
        </p:pic>
        <p:pic>
          <p:nvPicPr>
            <p:cNvPr id="6" name="Imagen 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18" y="5250803"/>
              <a:ext cx="3443993" cy="1607197"/>
            </a:xfrm>
            <a:prstGeom prst="rect">
              <a:avLst/>
            </a:prstGeom>
          </p:spPr>
        </p:pic>
        <p:pic>
          <p:nvPicPr>
            <p:cNvPr id="7" name="Imagen 6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811" y="5250803"/>
              <a:ext cx="3445200" cy="1605600"/>
            </a:xfrm>
            <a:prstGeom prst="rect">
              <a:avLst/>
            </a:prstGeom>
          </p:spPr>
        </p:pic>
      </p:grpSp>
      <p:graphicFrame>
        <p:nvGraphicFramePr>
          <p:cNvPr id="10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45056"/>
              </p:ext>
            </p:extLst>
          </p:nvPr>
        </p:nvGraphicFramePr>
        <p:xfrm>
          <a:off x="114522" y="5788713"/>
          <a:ext cx="11959776" cy="922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486">
                  <a:extLst>
                    <a:ext uri="{9D8B030D-6E8A-4147-A177-3AD203B41FA5}">
                      <a16:colId xmlns:a16="http://schemas.microsoft.com/office/drawing/2014/main" val="4113399984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411866489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54190346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4285540388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4199030932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381051501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664616354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372146174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1090191546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1840175412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41035482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2538495005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2355507069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3482177564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2244375908"/>
                    </a:ext>
                  </a:extLst>
                </a:gridCol>
                <a:gridCol w="747486">
                  <a:extLst>
                    <a:ext uri="{9D8B030D-6E8A-4147-A177-3AD203B41FA5}">
                      <a16:colId xmlns:a16="http://schemas.microsoft.com/office/drawing/2014/main" val="1023668484"/>
                    </a:ext>
                  </a:extLst>
                </a:gridCol>
              </a:tblGrid>
              <a:tr h="557156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Tobillo Derecho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Rodilla Derecha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Cadera Derecha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Cadera Izquierda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Rodilla Izquierda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Tobillo Izquierdo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Pelvis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Tórax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Cuello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Cabeza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Muñeca Derecha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Codo Derecho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Hombro Derecho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Hombro Izquierdo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Codo Izquierdo</a:t>
                      </a:r>
                      <a:endParaRPr lang="es-MX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 smtClean="0"/>
                        <a:t>Muñeca Izquierda</a:t>
                      </a:r>
                      <a:endParaRPr lang="es-MX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5034"/>
                  </a:ext>
                </a:extLst>
              </a:tr>
              <a:tr h="30489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72.8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68.6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66.7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72.3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72.3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73.0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83.0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94.2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93.8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90.3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58.1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65.4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83.4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82.2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63.8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58.8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4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3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097394" cy="1478570"/>
          </a:xfrm>
        </p:spPr>
        <p:txBody>
          <a:bodyPr/>
          <a:lstStyle/>
          <a:p>
            <a:r>
              <a:rPr lang="es-PE" dirty="0" smtClean="0"/>
              <a:t>estimación de la postura humana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2249487"/>
            <a:ext cx="5818188" cy="3541714"/>
          </a:xfrm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Problema: Determinar la posición de ciertas articulaciones en el cuerpo consideradas como puntos clave.</a:t>
            </a:r>
          </a:p>
          <a:p>
            <a:r>
              <a:rPr lang="es-PE" dirty="0" smtClean="0"/>
              <a:t>Dato de entrada: Una imagen RGB</a:t>
            </a:r>
          </a:p>
          <a:p>
            <a:r>
              <a:rPr lang="es-PE" dirty="0" smtClean="0"/>
              <a:t>Resultado: la posición de los puntos clave.</a:t>
            </a:r>
          </a:p>
          <a:p>
            <a:r>
              <a:rPr lang="es-PE" dirty="0" smtClean="0"/>
              <a:t>Aplicaciones: Análisis de comportamiento, detección de malformaciones, Identificación de personas, Animación, Juegos, etc.</a:t>
            </a:r>
            <a:endParaRPr lang="es-PE" dirty="0"/>
          </a:p>
        </p:txBody>
      </p:sp>
      <p:grpSp>
        <p:nvGrpSpPr>
          <p:cNvPr id="8" name="Grupo 7"/>
          <p:cNvGrpSpPr/>
          <p:nvPr/>
        </p:nvGrpSpPr>
        <p:grpSpPr>
          <a:xfrm>
            <a:off x="6959601" y="2634764"/>
            <a:ext cx="5076330" cy="2546836"/>
            <a:chOff x="6959601" y="2669388"/>
            <a:chExt cx="4938306" cy="2477587"/>
          </a:xfrm>
        </p:grpSpPr>
        <p:grpSp>
          <p:nvGrpSpPr>
            <p:cNvPr id="7" name="Grupo 6"/>
            <p:cNvGrpSpPr/>
            <p:nvPr/>
          </p:nvGrpSpPr>
          <p:grpSpPr>
            <a:xfrm>
              <a:off x="6959601" y="2669388"/>
              <a:ext cx="4938306" cy="2477587"/>
              <a:chOff x="6959601" y="2669388"/>
              <a:chExt cx="4938306" cy="2477587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60" t="3708" r="52579" b="10531"/>
              <a:stretch/>
            </p:blipFill>
            <p:spPr>
              <a:xfrm>
                <a:off x="9436100" y="2670175"/>
                <a:ext cx="2461807" cy="2476800"/>
              </a:xfrm>
              <a:prstGeom prst="rect">
                <a:avLst/>
              </a:prstGeom>
            </p:spPr>
          </p:pic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084"/>
              <a:stretch/>
            </p:blipFill>
            <p:spPr>
              <a:xfrm>
                <a:off x="6959601" y="2669388"/>
                <a:ext cx="2474703" cy="2477499"/>
              </a:xfrm>
              <a:prstGeom prst="rect">
                <a:avLst/>
              </a:prstGeom>
            </p:spPr>
          </p:pic>
        </p:grpSp>
        <p:sp>
          <p:nvSpPr>
            <p:cNvPr id="6" name="Flecha derecha 5"/>
            <p:cNvSpPr/>
            <p:nvPr/>
          </p:nvSpPr>
          <p:spPr>
            <a:xfrm>
              <a:off x="8766175" y="3568300"/>
              <a:ext cx="1333500" cy="9040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750" dirty="0" smtClean="0"/>
                <a:t>Predicción:</a:t>
              </a:r>
              <a:endParaRPr lang="es-PE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8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9465" r="9048" b="982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258629" y="4746171"/>
            <a:ext cx="37737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</a:rPr>
              <a:t>Resultados: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  <a:r>
              <a:rPr lang="es-MX" sz="2800" dirty="0" smtClean="0">
                <a:solidFill>
                  <a:schemeClr val="bg1"/>
                </a:solidFill>
              </a:rPr>
              <a:t>Para un PCKh@0.5</a:t>
            </a:r>
            <a:endParaRPr lang="es-MX" sz="4800" dirty="0"/>
          </a:p>
        </p:txBody>
      </p:sp>
    </p:spTree>
    <p:extLst>
      <p:ext uri="{BB962C8B-B14F-4D97-AF65-F5344CB8AC3E}">
        <p14:creationId xmlns:p14="http://schemas.microsoft.com/office/powerpoint/2010/main" val="31450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El modelo presentado demuestra capacidad de estimar posturas humanas completas, el </a:t>
            </a:r>
            <a:r>
              <a:rPr lang="es-MX" dirty="0" smtClean="0"/>
              <a:t>refinamiento </a:t>
            </a:r>
            <a:r>
              <a:rPr lang="es-MX" dirty="0"/>
              <a:t>de </a:t>
            </a:r>
            <a:r>
              <a:rPr lang="es-MX" dirty="0" smtClean="0"/>
              <a:t>predicciones en </a:t>
            </a:r>
            <a:r>
              <a:rPr lang="es-MX" dirty="0"/>
              <a:t>la supervisión intermedia prueban ser útiles </a:t>
            </a:r>
            <a:r>
              <a:rPr lang="es-MX" dirty="0" smtClean="0"/>
              <a:t>en incrementar la efectividad del modelo. </a:t>
            </a:r>
            <a:endParaRPr lang="es-MX" dirty="0" smtClean="0"/>
          </a:p>
          <a:p>
            <a:r>
              <a:rPr lang="es-MX" dirty="0" smtClean="0"/>
              <a:t>La modificación de la red demuestra obtener buenos resultados en poco tiempo y con menos información que otros modelos. </a:t>
            </a:r>
            <a:endParaRPr lang="es-MX" dirty="0" smtClean="0"/>
          </a:p>
          <a:p>
            <a:r>
              <a:rPr lang="es-MX" dirty="0" smtClean="0"/>
              <a:t>La </a:t>
            </a:r>
            <a:r>
              <a:rPr lang="es-MX" dirty="0" smtClean="0"/>
              <a:t>red tiene </a:t>
            </a:r>
            <a:r>
              <a:rPr lang="es-MX" dirty="0"/>
              <a:t>dificultades prediciendo </a:t>
            </a:r>
            <a:r>
              <a:rPr lang="es-MX" dirty="0" smtClean="0"/>
              <a:t>articulaciones </a:t>
            </a:r>
            <a:r>
              <a:rPr lang="es-MX" dirty="0"/>
              <a:t>no visibles directamente, pero a pesar de ello el </a:t>
            </a:r>
            <a:r>
              <a:rPr lang="es-MX" dirty="0" smtClean="0"/>
              <a:t>modelo se </a:t>
            </a:r>
            <a:r>
              <a:rPr lang="es-MX" dirty="0"/>
              <a:t>mantiene en un buen margen de predicción en cuerpos completos siendo capaz de generalizar </a:t>
            </a:r>
            <a:r>
              <a:rPr lang="es-MX" dirty="0" smtClean="0"/>
              <a:t>el reconocimiento </a:t>
            </a:r>
            <a:r>
              <a:rPr lang="es-MX" dirty="0"/>
              <a:t>de las articulaciones.</a:t>
            </a:r>
            <a:r>
              <a:rPr lang="es-MX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5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Trabajos futuros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Este modelo usa datos de entrenamiento que contienen casi en su totalidad solo una persona </a:t>
            </a:r>
            <a:r>
              <a:rPr lang="es-MX" dirty="0" smtClean="0"/>
              <a:t>por imagen </a:t>
            </a:r>
            <a:r>
              <a:rPr lang="es-MX" dirty="0"/>
              <a:t>y solo anotaciones para una persona, además la arquitectura esta diseñada </a:t>
            </a:r>
            <a:r>
              <a:rPr lang="es-MX" dirty="0" smtClean="0"/>
              <a:t>exclusivamente para </a:t>
            </a:r>
            <a:r>
              <a:rPr lang="es-MX" dirty="0"/>
              <a:t>detectar articulaciones de una persona, y algunas pruebas ingresando imágenes con </a:t>
            </a:r>
            <a:r>
              <a:rPr lang="es-MX" dirty="0" smtClean="0"/>
              <a:t>varias personas </a:t>
            </a:r>
            <a:r>
              <a:rPr lang="es-MX" dirty="0"/>
              <a:t>muestran que la red confunde articulaciones </a:t>
            </a:r>
            <a:r>
              <a:rPr lang="es-MX" dirty="0" smtClean="0"/>
              <a:t>entre </a:t>
            </a:r>
            <a:r>
              <a:rPr lang="es-MX" dirty="0"/>
              <a:t>personas, mas investigación y quizá </a:t>
            </a:r>
            <a:r>
              <a:rPr lang="es-MX" dirty="0" smtClean="0"/>
              <a:t>un enfoque </a:t>
            </a:r>
            <a:r>
              <a:rPr lang="es-MX" dirty="0"/>
              <a:t>diferente del tratamiento de los mapas de calor puedan dar una solución</a:t>
            </a:r>
            <a:r>
              <a:rPr lang="es-MX" dirty="0" smtClean="0"/>
              <a:t>.</a:t>
            </a:r>
          </a:p>
          <a:p>
            <a:r>
              <a:rPr lang="es-MX" dirty="0"/>
              <a:t>Como funciona la red en este momento sus predicciones son demasiado lentas para por </a:t>
            </a:r>
            <a:r>
              <a:rPr lang="es-MX" dirty="0" smtClean="0"/>
              <a:t>ejemplo utilizarse </a:t>
            </a:r>
            <a:r>
              <a:rPr lang="es-MX" dirty="0"/>
              <a:t>en aplicaciones de tiempo real, es tarea pues de más investigación determinar si </a:t>
            </a:r>
            <a:r>
              <a:rPr lang="es-MX" dirty="0" smtClean="0"/>
              <a:t>puede optimizarse </a:t>
            </a:r>
            <a:r>
              <a:rPr lang="es-MX" dirty="0"/>
              <a:t>el modelo para ser capaz de mandar predicciones para un flujo de imágenes a </a:t>
            </a:r>
            <a:r>
              <a:rPr lang="es-MX" dirty="0" smtClean="0"/>
              <a:t>partir de </a:t>
            </a:r>
            <a:r>
              <a:rPr lang="es-MX" dirty="0"/>
              <a:t>un vídeo en tiempo real.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02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Estimación de postura humana: Múltiples enfoques posibles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PE" dirty="0" smtClean="0"/>
              <a:t>Estimación de poses en 2D: Estima la posición (</a:t>
            </a:r>
            <a:r>
              <a:rPr lang="es-PE" dirty="0" err="1" smtClean="0"/>
              <a:t>x,y</a:t>
            </a:r>
            <a:r>
              <a:rPr lang="es-PE" dirty="0" smtClean="0"/>
              <a:t>) en la que se haya cada articulación.</a:t>
            </a:r>
          </a:p>
          <a:p>
            <a:r>
              <a:rPr lang="es-PE" dirty="0" smtClean="0"/>
              <a:t>Estimación de poses en 3D: Estima </a:t>
            </a:r>
            <a:r>
              <a:rPr lang="es-PE" dirty="0"/>
              <a:t>la posición (</a:t>
            </a:r>
            <a:r>
              <a:rPr lang="es-PE" dirty="0" err="1" smtClean="0"/>
              <a:t>x,y,z</a:t>
            </a:r>
            <a:r>
              <a:rPr lang="es-PE" dirty="0" smtClean="0"/>
              <a:t>) a partir de una imagen RGB.</a:t>
            </a:r>
          </a:p>
          <a:p>
            <a:r>
              <a:rPr lang="es-PE" dirty="0" smtClean="0"/>
              <a:t>Regresión: El método de regresión directamente regresa la localización de las articulaciones</a:t>
            </a:r>
          </a:p>
          <a:p>
            <a:r>
              <a:rPr lang="es-PE" dirty="0" smtClean="0"/>
              <a:t>Detección: El método de detección clasifica cada pixel en mapas de calor que indican la probabilidad de que en dicho pixel se encuentre una articulación.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103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</a:t>
            </a:r>
            <a:r>
              <a:rPr lang="es-MX" dirty="0" smtClean="0"/>
              <a:t>Específicos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Obtener datos etiquetados para </a:t>
            </a:r>
            <a:r>
              <a:rPr lang="es-MX" dirty="0"/>
              <a:t>entrenar la red </a:t>
            </a:r>
            <a:r>
              <a:rPr lang="es-MX" dirty="0" err="1"/>
              <a:t>convolucional</a:t>
            </a:r>
            <a:r>
              <a:rPr lang="es-MX" dirty="0"/>
              <a:t>.</a:t>
            </a:r>
          </a:p>
          <a:p>
            <a:r>
              <a:rPr lang="es-MX" dirty="0" smtClean="0"/>
              <a:t>Preparar los datos para la red.</a:t>
            </a:r>
            <a:endParaRPr lang="es-MX" dirty="0"/>
          </a:p>
          <a:p>
            <a:r>
              <a:rPr lang="es-MX" dirty="0" smtClean="0"/>
              <a:t>Adecuar los requerimientos de la red al hardware disponible.</a:t>
            </a:r>
            <a:endParaRPr lang="es-MX" dirty="0"/>
          </a:p>
          <a:p>
            <a:r>
              <a:rPr lang="es-MX" dirty="0" smtClean="0"/>
              <a:t>Diseñar </a:t>
            </a:r>
            <a:r>
              <a:rPr lang="es-MX" dirty="0"/>
              <a:t>y programar la arquitectura de la red </a:t>
            </a:r>
            <a:r>
              <a:rPr lang="es-MX" dirty="0" err="1"/>
              <a:t>convolucional</a:t>
            </a:r>
            <a:r>
              <a:rPr lang="es-MX" dirty="0"/>
              <a:t>.</a:t>
            </a:r>
          </a:p>
          <a:p>
            <a:r>
              <a:rPr lang="es-MX" dirty="0" smtClean="0"/>
              <a:t>Depurar </a:t>
            </a:r>
            <a:r>
              <a:rPr lang="es-MX" dirty="0"/>
              <a:t>la red </a:t>
            </a:r>
            <a:r>
              <a:rPr lang="es-MX" dirty="0" err="1"/>
              <a:t>convolucional</a:t>
            </a:r>
            <a:r>
              <a:rPr lang="es-MX" dirty="0"/>
              <a:t> </a:t>
            </a:r>
            <a:r>
              <a:rPr lang="es-MX" dirty="0" smtClean="0"/>
              <a:t>y hacer una revisión de los resultados obtenidos.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67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Revisión de literatura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2050" name="Picture 2" descr="Writing a Literature Review for Publication | University of Phoenix  Research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1" y="2143918"/>
            <a:ext cx="69723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1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Deformable part models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2249487"/>
            <a:ext cx="6202123" cy="3541714"/>
          </a:xfrm>
        </p:spPr>
        <p:txBody>
          <a:bodyPr>
            <a:normAutofit lnSpcReduction="10000"/>
          </a:bodyPr>
          <a:lstStyle/>
          <a:p>
            <a:r>
              <a:rPr lang="es-PE" dirty="0" smtClean="0"/>
              <a:t>Es un modelo que representa el cuerpo como un conjunto de partes conectadas en una configuración deformable, funciona como una plantilla que luego se hace encajar a la imagen de entrada. Las parámetros configurables del modelo pueden ser entrenados en una red neuronal que las haga encajar a una imagen real.</a:t>
            </a:r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5" y="3090744"/>
            <a:ext cx="3703876" cy="18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Efficient Object </a:t>
            </a:r>
            <a:r>
              <a:rPr lang="en-US" b="1" dirty="0" smtClean="0"/>
              <a:t>Localization (2015)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1" y="2249487"/>
            <a:ext cx="9907200" cy="3541714"/>
          </a:xfrm>
        </p:spPr>
        <p:txBody>
          <a:bodyPr/>
          <a:lstStyle/>
          <a:p>
            <a:r>
              <a:rPr lang="es-PE" dirty="0" smtClean="0"/>
              <a:t>El punto mas importante de este trabajo fue el tomar el enfoque de detección en lugar de regresión, a través de la generación de mapas de calor por cada articulación. Debido a sus buenos resultados los modelos que le siguieron emplearon también el enfoque de detección por mapas de calor.</a:t>
            </a:r>
            <a:endParaRPr lang="es-PE" dirty="0"/>
          </a:p>
        </p:txBody>
      </p:sp>
      <p:pic>
        <p:nvPicPr>
          <p:cNvPr id="4100" name="Picture 4" descr="Heatmaps of images using convolutional net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6410" r="1749" b="12179"/>
          <a:stretch/>
        </p:blipFill>
        <p:spPr bwMode="auto">
          <a:xfrm>
            <a:off x="1416662" y="4476750"/>
            <a:ext cx="93555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Convolutional Pose Machines(2016):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93228" y="1954924"/>
            <a:ext cx="10310648" cy="3836277"/>
          </a:xfrm>
        </p:spPr>
        <p:txBody>
          <a:bodyPr>
            <a:normAutofit/>
          </a:bodyPr>
          <a:lstStyle/>
          <a:p>
            <a:r>
              <a:rPr lang="en-US" b="1" dirty="0"/>
              <a:t>Convolutional Pose </a:t>
            </a:r>
            <a:r>
              <a:rPr lang="en-US" b="1" dirty="0" smtClean="0"/>
              <a:t>Machines(2016): </a:t>
            </a:r>
            <a:r>
              <a:rPr lang="es-MX" b="1" dirty="0" smtClean="0"/>
              <a:t>Modelo</a:t>
            </a:r>
            <a:r>
              <a:rPr lang="en-US" b="1" dirty="0" smtClean="0"/>
              <a:t> de </a:t>
            </a:r>
            <a:r>
              <a:rPr lang="es-MX" b="1" dirty="0" smtClean="0"/>
              <a:t>múltiples etapa</a:t>
            </a:r>
            <a:r>
              <a:rPr lang="en-US" b="1" dirty="0" smtClean="0"/>
              <a:t>s, </a:t>
            </a:r>
            <a:r>
              <a:rPr lang="es-419" b="1" dirty="0" smtClean="0"/>
              <a:t>donde</a:t>
            </a:r>
            <a:r>
              <a:rPr lang="en-US" b="1" dirty="0" smtClean="0"/>
              <a:t> la </a:t>
            </a:r>
            <a:r>
              <a:rPr lang="es-419" b="1" dirty="0" smtClean="0"/>
              <a:t>etapa</a:t>
            </a:r>
            <a:r>
              <a:rPr lang="en-US" b="1" dirty="0" smtClean="0"/>
              <a:t> 1 se </a:t>
            </a:r>
            <a:r>
              <a:rPr lang="es-419" b="1" dirty="0" smtClean="0"/>
              <a:t>encarga</a:t>
            </a:r>
            <a:r>
              <a:rPr lang="en-US" b="1" dirty="0" smtClean="0"/>
              <a:t> de definer </a:t>
            </a:r>
            <a:r>
              <a:rPr lang="es-419" b="1" dirty="0" smtClean="0"/>
              <a:t>características</a:t>
            </a:r>
            <a:r>
              <a:rPr lang="en-US" b="1" dirty="0" smtClean="0"/>
              <a:t> de la </a:t>
            </a:r>
            <a:r>
              <a:rPr lang="es-419" b="1" dirty="0" smtClean="0"/>
              <a:t>imagen</a:t>
            </a:r>
            <a:r>
              <a:rPr lang="en-US" b="1" dirty="0" smtClean="0"/>
              <a:t> y la </a:t>
            </a:r>
            <a:r>
              <a:rPr lang="es-419" b="1" dirty="0" smtClean="0"/>
              <a:t>segunda</a:t>
            </a:r>
            <a:r>
              <a:rPr lang="en-US" b="1" dirty="0" smtClean="0"/>
              <a:t> </a:t>
            </a:r>
            <a:r>
              <a:rPr lang="es-419" b="1" dirty="0" smtClean="0"/>
              <a:t>capa</a:t>
            </a:r>
            <a:r>
              <a:rPr lang="en-US" b="1" dirty="0" smtClean="0"/>
              <a:t> se </a:t>
            </a:r>
            <a:r>
              <a:rPr lang="es-419" b="1" dirty="0" smtClean="0"/>
              <a:t>encarga</a:t>
            </a:r>
            <a:r>
              <a:rPr lang="en-US" b="1" dirty="0" smtClean="0"/>
              <a:t> de </a:t>
            </a:r>
            <a:r>
              <a:rPr lang="es-419" b="1" dirty="0" smtClean="0"/>
              <a:t>hacer</a:t>
            </a:r>
            <a:r>
              <a:rPr lang="en-US" b="1" dirty="0" smtClean="0"/>
              <a:t> las </a:t>
            </a:r>
            <a:r>
              <a:rPr lang="es-419" b="1" dirty="0" smtClean="0"/>
              <a:t>predicciones</a:t>
            </a:r>
            <a:r>
              <a:rPr lang="en-US" b="1" dirty="0" smtClean="0"/>
              <a:t> de </a:t>
            </a:r>
            <a:r>
              <a:rPr lang="es-419" b="1" dirty="0" smtClean="0"/>
              <a:t>los</a:t>
            </a:r>
            <a:r>
              <a:rPr lang="en-US" b="1" dirty="0" smtClean="0"/>
              <a:t> </a:t>
            </a:r>
            <a:r>
              <a:rPr lang="es-419" b="1" dirty="0" smtClean="0"/>
              <a:t>mapas</a:t>
            </a:r>
            <a:r>
              <a:rPr lang="en-US" b="1" dirty="0" smtClean="0"/>
              <a:t> de </a:t>
            </a:r>
            <a:r>
              <a:rPr lang="es-419" b="1" dirty="0" smtClean="0"/>
              <a:t>calor</a:t>
            </a:r>
            <a:r>
              <a:rPr lang="en-US" b="1" dirty="0" smtClean="0"/>
              <a:t>, posteriors </a:t>
            </a:r>
            <a:r>
              <a:rPr lang="es-419" b="1" dirty="0" smtClean="0"/>
              <a:t>etapas</a:t>
            </a:r>
            <a:r>
              <a:rPr lang="en-US" b="1" dirty="0" smtClean="0"/>
              <a:t> </a:t>
            </a:r>
            <a:r>
              <a:rPr lang="es-419" b="1" dirty="0" smtClean="0"/>
              <a:t>refinan</a:t>
            </a:r>
            <a:r>
              <a:rPr lang="en-US" b="1" dirty="0" smtClean="0"/>
              <a:t> las </a:t>
            </a:r>
            <a:r>
              <a:rPr lang="es-419" b="1" dirty="0" smtClean="0"/>
              <a:t>predicciones</a:t>
            </a:r>
            <a:r>
              <a:rPr lang="en-US" b="1" dirty="0" smtClean="0"/>
              <a:t> de la </a:t>
            </a:r>
            <a:r>
              <a:rPr lang="es-419" b="1" dirty="0" smtClean="0"/>
              <a:t>etapa</a:t>
            </a:r>
            <a:r>
              <a:rPr lang="en-US" b="1" dirty="0" smtClean="0"/>
              <a:t> 2.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10" name="Picture 6" descr="Convolutional pose machines stage 1 and st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08" y="4090560"/>
            <a:ext cx="6729416" cy="170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3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Arquitectura de </a:t>
            </a:r>
            <a:r>
              <a:rPr lang="es-PE" dirty="0"/>
              <a:t>redes </a:t>
            </a:r>
            <a:r>
              <a:rPr lang="es-PE" dirty="0" err="1"/>
              <a:t>hourglass</a:t>
            </a:r>
            <a:r>
              <a:rPr lang="es-PE" dirty="0"/>
              <a:t> </a:t>
            </a:r>
            <a:r>
              <a:rPr lang="es-PE" dirty="0" smtClean="0"/>
              <a:t>apiladas</a:t>
            </a:r>
            <a:endParaRPr lang="es-PE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1141411" y="2097088"/>
            <a:ext cx="9905999" cy="3541714"/>
          </a:xfrm>
        </p:spPr>
        <p:txBody>
          <a:bodyPr/>
          <a:lstStyle/>
          <a:p>
            <a:r>
              <a:rPr lang="es-MX" dirty="0" smtClean="0"/>
              <a:t>Toma </a:t>
            </a:r>
            <a:r>
              <a:rPr lang="es-MX" dirty="0"/>
              <a:t>ideas de otras redes como </a:t>
            </a:r>
            <a:r>
              <a:rPr lang="es-MX" dirty="0" smtClean="0"/>
              <a:t>: </a:t>
            </a:r>
          </a:p>
          <a:p>
            <a:pPr lvl="1"/>
            <a:r>
              <a:rPr lang="es-MX" dirty="0" smtClean="0"/>
              <a:t>Residual </a:t>
            </a:r>
            <a:r>
              <a:rPr lang="es-MX" dirty="0"/>
              <a:t>Networks [43</a:t>
            </a:r>
            <a:r>
              <a:rPr lang="es-MX" dirty="0" smtClean="0"/>
              <a:t>]: Utilización de “Saltos de conexión”.</a:t>
            </a:r>
          </a:p>
          <a:p>
            <a:pPr lvl="1"/>
            <a:r>
              <a:rPr lang="es-MX" dirty="0" err="1" smtClean="0"/>
              <a:t>Convolution</a:t>
            </a:r>
            <a:r>
              <a:rPr lang="es-MX" dirty="0" smtClean="0"/>
              <a:t>-</a:t>
            </a:r>
            <a:r>
              <a:rPr lang="es-PE" dirty="0" err="1" smtClean="0"/>
              <a:t>Deconvolution</a:t>
            </a:r>
            <a:r>
              <a:rPr lang="es-PE" dirty="0" smtClean="0"/>
              <a:t> </a:t>
            </a:r>
            <a:r>
              <a:rPr lang="es-PE" dirty="0"/>
              <a:t>Networks [46] </a:t>
            </a:r>
            <a:r>
              <a:rPr lang="es-PE" dirty="0" smtClean="0"/>
              <a:t>: Procesamiento de alta a baja resolución y viceversa.</a:t>
            </a:r>
          </a:p>
          <a:p>
            <a:pPr lvl="1"/>
            <a:r>
              <a:rPr lang="es-PE" dirty="0" smtClean="0"/>
              <a:t>Supervisión </a:t>
            </a:r>
            <a:r>
              <a:rPr lang="es-PE" dirty="0"/>
              <a:t>intermedia [20</a:t>
            </a:r>
            <a:r>
              <a:rPr lang="es-PE" dirty="0" smtClean="0"/>
              <a:t>] : Revisión de resultados </a:t>
            </a:r>
            <a:r>
              <a:rPr lang="es-PE" dirty="0" smtClean="0"/>
              <a:t>al final de </a:t>
            </a:r>
            <a:r>
              <a:rPr lang="es-PE" dirty="0" smtClean="0"/>
              <a:t>cada unidad </a:t>
            </a:r>
            <a:r>
              <a:rPr lang="es-PE" dirty="0" err="1" smtClean="0"/>
              <a:t>Hourglass</a:t>
            </a:r>
            <a:r>
              <a:rPr lang="es-PE" dirty="0" smtClean="0"/>
              <a:t>.</a:t>
            </a:r>
          </a:p>
          <a:p>
            <a:endParaRPr lang="es-PE" dirty="0"/>
          </a:p>
        </p:txBody>
      </p:sp>
      <p:pic>
        <p:nvPicPr>
          <p:cNvPr id="10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28" y="4448969"/>
            <a:ext cx="9307766" cy="19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4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1276</TotalTime>
  <Words>1452</Words>
  <Application>Microsoft Office PowerPoint</Application>
  <PresentationFormat>Panorámica</PresentationFormat>
  <Paragraphs>123</Paragraphs>
  <Slides>22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Trebuchet MS</vt:lpstr>
      <vt:lpstr>Tw Cen MT</vt:lpstr>
      <vt:lpstr>Circuito</vt:lpstr>
      <vt:lpstr>  Estimación de la postura de una persona Con Redes Neuronales Convolucionales</vt:lpstr>
      <vt:lpstr>estimación de la postura humana</vt:lpstr>
      <vt:lpstr>Estimación de postura humana: Múltiples enfoques posibles</vt:lpstr>
      <vt:lpstr>Objetivos Específicos</vt:lpstr>
      <vt:lpstr>Revisión de literatura</vt:lpstr>
      <vt:lpstr>Deformable part models</vt:lpstr>
      <vt:lpstr>Efficient Object Localization (2015)</vt:lpstr>
      <vt:lpstr>Convolutional Pose Machines(2016):</vt:lpstr>
      <vt:lpstr>Arquitectura de redes hourglass apiladas</vt:lpstr>
      <vt:lpstr>Arquitectura de redes hourglass apiladas</vt:lpstr>
      <vt:lpstr>Desarrollo de la investigación,  BASE DE DATOS:</vt:lpstr>
      <vt:lpstr>Desarrollo de la investigación,  Preprocesado:</vt:lpstr>
      <vt:lpstr>Desarrollo de la investigación,  Preprocesado: función gaussiana de distribución normal</vt:lpstr>
      <vt:lpstr>Desarrollo de la investigación,  desglosando LA ARQUITECTURA:</vt:lpstr>
      <vt:lpstr>Desarrollo de la investigación,  desglosando LA ARQUITECTURA:</vt:lpstr>
      <vt:lpstr>Desarrollo de la investigación,  desglosando LA ARQUITECTURA: </vt:lpstr>
      <vt:lpstr>Desarrollo de la investigación,  Cambio a LA ARQUITECTURA:</vt:lpstr>
      <vt:lpstr>Desarrollo de la investigación,  Función de pérdida:</vt:lpstr>
      <vt:lpstr>Resultados</vt:lpstr>
      <vt:lpstr>Presentación de PowerPoint</vt:lpstr>
      <vt:lpstr>Conclusiones</vt:lpstr>
      <vt:lpstr>Trabajos futuros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Estimación de la postura de una persona Con Redes Neuronales Convolucionales</dc:title>
  <dc:creator>Carlos Alberto Espinoza Mansilla</dc:creator>
  <cp:lastModifiedBy>Carlos Alberto Espinoza Mansilla</cp:lastModifiedBy>
  <cp:revision>51</cp:revision>
  <dcterms:created xsi:type="dcterms:W3CDTF">2020-09-25T14:37:45Z</dcterms:created>
  <dcterms:modified xsi:type="dcterms:W3CDTF">2020-09-30T03:07:59Z</dcterms:modified>
</cp:coreProperties>
</file>